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56" d="100"/>
          <a:sy n="56" d="100"/>
        </p:scale>
        <p:origin x="241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5B0354C-0D46-411E-ADA5-B31ED9BED96D}" type="datetimeFigureOut">
              <a:rPr lang="ro-RO" smtClean="0"/>
              <a:t>30.03.2023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54433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5B0354C-0D46-411E-ADA5-B31ED9BED96D}" type="datetimeFigureOut">
              <a:rPr lang="ro-RO" smtClean="0"/>
              <a:t>30.03.2023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192048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5B0354C-0D46-411E-ADA5-B31ED9BED96D}" type="datetimeFigureOut">
              <a:rPr lang="ro-RO" smtClean="0"/>
              <a:t>30.03.2023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223117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5B0354C-0D46-411E-ADA5-B31ED9BED96D}" type="datetimeFigureOut">
              <a:rPr lang="ro-RO" smtClean="0"/>
              <a:t>30.03.2023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429433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5B0354C-0D46-411E-ADA5-B31ED9BED96D}" type="datetimeFigureOut">
              <a:rPr lang="ro-RO" smtClean="0"/>
              <a:t>30.03.2023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95333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5B0354C-0D46-411E-ADA5-B31ED9BED96D}" type="datetimeFigureOut">
              <a:rPr lang="ro-RO" smtClean="0"/>
              <a:t>30.03.2023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349061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a:t>Editați stilurile de text coordonator</a:t>
            </a:r>
          </a:p>
        </p:txBody>
      </p:sp>
      <p:sp>
        <p:nvSpPr>
          <p:cNvPr id="4" name="Content Placeholder 3"/>
          <p:cNvSpPr>
            <a:spLocks noGrp="1"/>
          </p:cNvSpPr>
          <p:nvPr>
            <p:ph sz="half" idx="2"/>
          </p:nvPr>
        </p:nvSpPr>
        <p:spPr>
          <a:xfrm>
            <a:off x="472381" y="4453467"/>
            <a:ext cx="2901255" cy="6550379"/>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a:t>Editați stilurile de text coordonator</a:t>
            </a:r>
          </a:p>
        </p:txBody>
      </p:sp>
      <p:sp>
        <p:nvSpPr>
          <p:cNvPr id="6" name="Content Placeholder 5"/>
          <p:cNvSpPr>
            <a:spLocks noGrp="1"/>
          </p:cNvSpPr>
          <p:nvPr>
            <p:ph sz="quarter" idx="4"/>
          </p:nvPr>
        </p:nvSpPr>
        <p:spPr>
          <a:xfrm>
            <a:off x="3471863" y="4453467"/>
            <a:ext cx="2915543" cy="6550379"/>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5B0354C-0D46-411E-ADA5-B31ED9BED96D}" type="datetimeFigureOut">
              <a:rPr lang="ro-RO" smtClean="0"/>
              <a:t>30.03.2023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159045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5B0354C-0D46-411E-ADA5-B31ED9BED96D}" type="datetimeFigureOut">
              <a:rPr lang="ro-RO" smtClean="0"/>
              <a:t>30.03.2023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285575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0354C-0D46-411E-ADA5-B31ED9BED96D}" type="datetimeFigureOut">
              <a:rPr lang="ro-RO" smtClean="0"/>
              <a:t>30.03.2023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26964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ro-RO"/>
              <a:t>Faceți clic pentru a edita stilul de titlu coordonator</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a:t>Editați stilurile de text coordonator</a:t>
            </a:r>
          </a:p>
        </p:txBody>
      </p:sp>
      <p:sp>
        <p:nvSpPr>
          <p:cNvPr id="5" name="Date Placeholder 4"/>
          <p:cNvSpPr>
            <a:spLocks noGrp="1"/>
          </p:cNvSpPr>
          <p:nvPr>
            <p:ph type="dt" sz="half" idx="10"/>
          </p:nvPr>
        </p:nvSpPr>
        <p:spPr/>
        <p:txBody>
          <a:bodyPr/>
          <a:lstStyle/>
          <a:p>
            <a:fld id="{B5B0354C-0D46-411E-ADA5-B31ED9BED96D}" type="datetimeFigureOut">
              <a:rPr lang="ro-RO" smtClean="0"/>
              <a:t>30.03.2023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38301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a:t>Editați stilurile de text coordonator</a:t>
            </a:r>
          </a:p>
        </p:txBody>
      </p:sp>
      <p:sp>
        <p:nvSpPr>
          <p:cNvPr id="5" name="Date Placeholder 4"/>
          <p:cNvSpPr>
            <a:spLocks noGrp="1"/>
          </p:cNvSpPr>
          <p:nvPr>
            <p:ph type="dt" sz="half" idx="10"/>
          </p:nvPr>
        </p:nvSpPr>
        <p:spPr/>
        <p:txBody>
          <a:bodyPr/>
          <a:lstStyle/>
          <a:p>
            <a:fld id="{B5B0354C-0D46-411E-ADA5-B31ED9BED96D}" type="datetimeFigureOut">
              <a:rPr lang="ro-RO" smtClean="0"/>
              <a:t>30.03.2023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15A3DD1-6A7A-4A3D-AE2B-C482744FB570}" type="slidenum">
              <a:rPr lang="ro-RO" smtClean="0"/>
              <a:t>‹#›</a:t>
            </a:fld>
            <a:endParaRPr lang="ro-RO"/>
          </a:p>
        </p:txBody>
      </p:sp>
    </p:spTree>
    <p:extLst>
      <p:ext uri="{BB962C8B-B14F-4D97-AF65-F5344CB8AC3E}">
        <p14:creationId xmlns:p14="http://schemas.microsoft.com/office/powerpoint/2010/main" val="205248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5B0354C-0D46-411E-ADA5-B31ED9BED96D}" type="datetimeFigureOut">
              <a:rPr lang="ro-RO" smtClean="0"/>
              <a:t>30.03.2023</a:t>
            </a:fld>
            <a:endParaRPr lang="ro-RO"/>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15A3DD1-6A7A-4A3D-AE2B-C482744FB570}" type="slidenum">
              <a:rPr lang="ro-RO" smtClean="0"/>
              <a:t>‹#›</a:t>
            </a:fld>
            <a:endParaRPr lang="ro-RO"/>
          </a:p>
        </p:txBody>
      </p:sp>
    </p:spTree>
    <p:extLst>
      <p:ext uri="{BB962C8B-B14F-4D97-AF65-F5344CB8AC3E}">
        <p14:creationId xmlns:p14="http://schemas.microsoft.com/office/powerpoint/2010/main" val="2811170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adfaber.org/eroii-internetului/" TargetMode="External"/><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D2BBD9D0-C89C-4802-906B-B4338B34809D}"/>
              </a:ext>
            </a:extLst>
          </p:cNvPr>
          <p:cNvPicPr>
            <a:picLocks noChangeAspect="1"/>
          </p:cNvPicPr>
          <p:nvPr/>
        </p:nvPicPr>
        <p:blipFill>
          <a:blip r:embed="rId2"/>
          <a:stretch>
            <a:fillRect/>
          </a:stretch>
        </p:blipFill>
        <p:spPr>
          <a:xfrm>
            <a:off x="385392" y="1600098"/>
            <a:ext cx="1466942" cy="664708"/>
          </a:xfrm>
          <a:prstGeom prst="rect">
            <a:avLst/>
          </a:prstGeom>
        </p:spPr>
      </p:pic>
      <p:sp>
        <p:nvSpPr>
          <p:cNvPr id="5" name="Dreptunghi 4">
            <a:extLst>
              <a:ext uri="{FF2B5EF4-FFF2-40B4-BE49-F238E27FC236}">
                <a16:creationId xmlns:a16="http://schemas.microsoft.com/office/drawing/2014/main" id="{C10FE1D3-6278-4E76-815A-A547AADBCE59}"/>
              </a:ext>
            </a:extLst>
          </p:cNvPr>
          <p:cNvSpPr/>
          <p:nvPr/>
        </p:nvSpPr>
        <p:spPr>
          <a:xfrm>
            <a:off x="-101944" y="897421"/>
            <a:ext cx="1717072" cy="523220"/>
          </a:xfrm>
          <a:prstGeom prst="rect">
            <a:avLst/>
          </a:prstGeom>
        </p:spPr>
        <p:txBody>
          <a:bodyPr wrap="none">
            <a:spAutoFit/>
          </a:bodyPr>
          <a:lstStyle/>
          <a:p>
            <a:pPr indent="449580" algn="ctr">
              <a:spcAft>
                <a:spcPts val="0"/>
              </a:spcAft>
            </a:pPr>
            <a:r>
              <a:rPr lang="ro-RO" sz="1400" dirty="0">
                <a:latin typeface="Arial Black" panose="020B0A04020102020204" pitchFamily="34" charset="0"/>
                <a:ea typeface="Calibri" panose="020F0502020204030204" pitchFamily="34" charset="0"/>
                <a:cs typeface="Times New Roman" panose="02020603050405020304" pitchFamily="18" charset="0"/>
              </a:rPr>
              <a:t>Programul </a:t>
            </a:r>
          </a:p>
          <a:p>
            <a:pPr indent="449580" algn="ctr">
              <a:spcAft>
                <a:spcPts val="0"/>
              </a:spcAft>
            </a:pPr>
            <a:r>
              <a:rPr lang="ro-RO" sz="1400" dirty="0">
                <a:latin typeface="Arial Black" panose="020B0A04020102020204" pitchFamily="34" charset="0"/>
                <a:ea typeface="Calibri" panose="020F0502020204030204" pitchFamily="34" charset="0"/>
                <a:cs typeface="Times New Roman" panose="02020603050405020304" pitchFamily="18" charset="0"/>
              </a:rPr>
              <a:t>Național</a:t>
            </a:r>
            <a:endParaRPr lang="ro-RO" sz="14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Dreptunghi 5">
            <a:extLst>
              <a:ext uri="{FF2B5EF4-FFF2-40B4-BE49-F238E27FC236}">
                <a16:creationId xmlns:a16="http://schemas.microsoft.com/office/drawing/2014/main" id="{4B2CFFC0-B97D-41F8-A0F5-965240167703}"/>
              </a:ext>
            </a:extLst>
          </p:cNvPr>
          <p:cNvSpPr/>
          <p:nvPr/>
        </p:nvSpPr>
        <p:spPr>
          <a:xfrm>
            <a:off x="2073642" y="875615"/>
            <a:ext cx="2321726" cy="523220"/>
          </a:xfrm>
          <a:prstGeom prst="rect">
            <a:avLst/>
          </a:prstGeom>
        </p:spPr>
        <p:txBody>
          <a:bodyPr wrap="none">
            <a:spAutoFit/>
          </a:bodyPr>
          <a:lstStyle/>
          <a:p>
            <a:pPr indent="449580" algn="ctr">
              <a:spcAft>
                <a:spcPts val="0"/>
              </a:spcAft>
            </a:pPr>
            <a:r>
              <a:rPr lang="ro-RO" sz="1400" dirty="0">
                <a:latin typeface="Arial Black" panose="020B0A04020102020204" pitchFamily="34" charset="0"/>
                <a:ea typeface="Segoe UI Black" panose="020B0A02040204020203" pitchFamily="34" charset="0"/>
                <a:cs typeface="Times New Roman" panose="02020603050405020304" pitchFamily="18" charset="0"/>
              </a:rPr>
              <a:t>Campania </a:t>
            </a:r>
          </a:p>
          <a:p>
            <a:pPr indent="449580" algn="ctr">
              <a:spcAft>
                <a:spcPts val="0"/>
              </a:spcAft>
            </a:pPr>
            <a:r>
              <a:rPr lang="ro-RO" sz="1400" dirty="0">
                <a:latin typeface="Arial Black" panose="020B0A04020102020204" pitchFamily="34" charset="0"/>
                <a:ea typeface="Segoe UI Black" panose="020B0A02040204020203" pitchFamily="34" charset="0"/>
                <a:cs typeface="Times New Roman" panose="02020603050405020304" pitchFamily="18" charset="0"/>
              </a:rPr>
              <a:t>L.P.S. Câmpulung</a:t>
            </a:r>
            <a:endParaRPr lang="ro-RO" sz="1400" dirty="0">
              <a:effectLst/>
              <a:latin typeface="Arial Black" panose="020B0A04020102020204" pitchFamily="34" charset="0"/>
              <a:ea typeface="Segoe UI Black" panose="020B0A02040204020203"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AB8A45-00D8-4A06-96EF-D954763C90B3}"/>
              </a:ext>
            </a:extLst>
          </p:cNvPr>
          <p:cNvSpPr/>
          <p:nvPr/>
        </p:nvSpPr>
        <p:spPr>
          <a:xfrm>
            <a:off x="2472803" y="1730654"/>
            <a:ext cx="2110621" cy="369332"/>
          </a:xfrm>
          <a:prstGeom prst="rect">
            <a:avLst/>
          </a:prstGeom>
          <a:solidFill>
            <a:schemeClr val="accent4">
              <a:lumMod val="60000"/>
              <a:lumOff val="40000"/>
            </a:schemeClr>
          </a:solidFill>
        </p:spPr>
        <p:txBody>
          <a:bodyPr wrap="square" lIns="91440" tIns="45720" rIns="91440" bIns="45720">
            <a:spAutoFit/>
          </a:bodyPr>
          <a:lstStyle/>
          <a:p>
            <a:pPr algn="ctr"/>
            <a:r>
              <a:rPr lang="ro-RO" b="1" cap="none" spc="0" dirty="0">
                <a:ln w="0"/>
                <a:solidFill>
                  <a:srgbClr val="003300"/>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Click pe siguranță!</a:t>
            </a:r>
            <a:endParaRPr lang="ro-RO" b="1" cap="none" spc="0" dirty="0">
              <a:ln w="0"/>
              <a:solidFill>
                <a:srgbClr val="003300"/>
              </a:solidFill>
              <a:effectLst>
                <a:outerShdw blurRad="38100" dist="19050" dir="2700000" algn="tl" rotWithShape="0">
                  <a:schemeClr val="dk1">
                    <a:alpha val="40000"/>
                  </a:schemeClr>
                </a:outerShdw>
              </a:effectLst>
            </a:endParaRPr>
          </a:p>
        </p:txBody>
      </p:sp>
      <p:sp>
        <p:nvSpPr>
          <p:cNvPr id="8" name="Dreptunghi 7">
            <a:extLst>
              <a:ext uri="{FF2B5EF4-FFF2-40B4-BE49-F238E27FC236}">
                <a16:creationId xmlns:a16="http://schemas.microsoft.com/office/drawing/2014/main" id="{11895055-AAD5-444D-B708-96949110F34D}"/>
              </a:ext>
            </a:extLst>
          </p:cNvPr>
          <p:cNvSpPr/>
          <p:nvPr/>
        </p:nvSpPr>
        <p:spPr>
          <a:xfrm>
            <a:off x="4460328" y="919148"/>
            <a:ext cx="2321726" cy="523220"/>
          </a:xfrm>
          <a:prstGeom prst="rect">
            <a:avLst/>
          </a:prstGeom>
        </p:spPr>
        <p:txBody>
          <a:bodyPr wrap="none">
            <a:spAutoFit/>
          </a:bodyPr>
          <a:lstStyle/>
          <a:p>
            <a:pPr indent="449580" algn="ctr">
              <a:spcAft>
                <a:spcPts val="0"/>
              </a:spcAft>
            </a:pPr>
            <a:r>
              <a:rPr lang="ro-RO" sz="1400" dirty="0">
                <a:latin typeface="Arial Black" panose="020B0A04020102020204" pitchFamily="34" charset="0"/>
                <a:ea typeface="Segoe UI Black" panose="020B0A02040204020203" pitchFamily="34" charset="0"/>
                <a:cs typeface="Times New Roman" panose="02020603050405020304" pitchFamily="18" charset="0"/>
              </a:rPr>
              <a:t>Echipa</a:t>
            </a:r>
          </a:p>
          <a:p>
            <a:pPr indent="449580" algn="ctr">
              <a:spcAft>
                <a:spcPts val="0"/>
              </a:spcAft>
            </a:pPr>
            <a:r>
              <a:rPr lang="ro-RO" sz="1400" dirty="0">
                <a:latin typeface="Arial Black" panose="020B0A04020102020204" pitchFamily="34" charset="0"/>
                <a:ea typeface="Segoe UI Black" panose="020B0A02040204020203" pitchFamily="34" charset="0"/>
                <a:cs typeface="Times New Roman" panose="02020603050405020304" pitchFamily="18" charset="0"/>
              </a:rPr>
              <a:t>L.P.S. Câmpulung</a:t>
            </a:r>
            <a:endParaRPr lang="ro-RO" sz="1400" dirty="0">
              <a:effectLst/>
              <a:latin typeface="Arial Black" panose="020B0A04020102020204" pitchFamily="34" charset="0"/>
              <a:ea typeface="Segoe UI Black" panose="020B0A02040204020203" pitchFamily="34" charset="0"/>
              <a:cs typeface="Times New Roman" panose="02020603050405020304" pitchFamily="18" charset="0"/>
            </a:endParaRPr>
          </a:p>
        </p:txBody>
      </p:sp>
      <p:sp>
        <p:nvSpPr>
          <p:cNvPr id="9" name="Casetă text 1">
            <a:extLst>
              <a:ext uri="{FF2B5EF4-FFF2-40B4-BE49-F238E27FC236}">
                <a16:creationId xmlns:a16="http://schemas.microsoft.com/office/drawing/2014/main" id="{7F676BD4-794C-456D-9F04-F4B9613C88E9}"/>
              </a:ext>
            </a:extLst>
          </p:cNvPr>
          <p:cNvSpPr txBox="1"/>
          <p:nvPr/>
        </p:nvSpPr>
        <p:spPr>
          <a:xfrm>
            <a:off x="4865914" y="1640064"/>
            <a:ext cx="1992086" cy="5847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ctr">
              <a:spcAft>
                <a:spcPts val="0"/>
              </a:spcAft>
            </a:pPr>
            <a:r>
              <a:rPr lang="ro-RO" sz="1600" b="1" dirty="0">
                <a:effectLst/>
                <a:latin typeface="Ink Free" panose="03080402000500000000" pitchFamily="66" charset="0"/>
                <a:ea typeface="Calibri" panose="020F0502020204030204" pitchFamily="34" charset="0"/>
                <a:cs typeface="Times New Roman" panose="02020603050405020304" pitchFamily="18" charset="0"/>
              </a:rPr>
              <a:t>S</a:t>
            </a:r>
            <a:r>
              <a:rPr lang="ro-RO" sz="1600" b="1" dirty="0">
                <a:solidFill>
                  <a:srgbClr val="FF0000"/>
                </a:solidFill>
                <a:effectLst/>
                <a:latin typeface="Ink Free" panose="03080402000500000000" pitchFamily="66" charset="0"/>
                <a:ea typeface="Calibri" panose="020F0502020204030204" pitchFamily="34" charset="0"/>
                <a:cs typeface="Times New Roman" panose="02020603050405020304" pitchFamily="18" charset="0"/>
              </a:rPr>
              <a:t>T</a:t>
            </a:r>
            <a:r>
              <a:rPr lang="ro-RO" sz="1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E</a:t>
            </a:r>
            <a:r>
              <a:rPr lang="ro-RO" sz="1600" b="1" dirty="0">
                <a:solidFill>
                  <a:srgbClr val="CC0099"/>
                </a:solidFill>
                <a:effectLst/>
                <a:latin typeface="Ink Free" panose="03080402000500000000" pitchFamily="66" charset="0"/>
                <a:ea typeface="Calibri" panose="020F0502020204030204" pitchFamily="34" charset="0"/>
                <a:cs typeface="Times New Roman" panose="02020603050405020304" pitchFamily="18" charset="0"/>
              </a:rPr>
              <a:t>P</a:t>
            </a:r>
            <a:r>
              <a:rPr lang="ro-RO" sz="1600" b="1" dirty="0">
                <a:effectLst/>
                <a:latin typeface="Ink Free" panose="03080402000500000000" pitchFamily="66" charset="0"/>
                <a:ea typeface="Calibri" panose="020F0502020204030204" pitchFamily="34" charset="0"/>
                <a:cs typeface="Times New Roman" panose="02020603050405020304" pitchFamily="18" charset="0"/>
              </a:rPr>
              <a:t> BY </a:t>
            </a:r>
            <a:r>
              <a:rPr lang="ro-RO" sz="1600" b="1" dirty="0">
                <a:solidFill>
                  <a:srgbClr val="003300"/>
                </a:solidFill>
                <a:effectLst/>
                <a:latin typeface="Ink Free" panose="03080402000500000000" pitchFamily="66" charset="0"/>
                <a:ea typeface="Calibri" panose="020F0502020204030204" pitchFamily="34" charset="0"/>
                <a:cs typeface="Times New Roman" panose="02020603050405020304" pitchFamily="18" charset="0"/>
              </a:rPr>
              <a:t>S</a:t>
            </a:r>
            <a:r>
              <a:rPr lang="ro-RO" sz="1600" b="1" dirty="0">
                <a:solidFill>
                  <a:srgbClr val="FF0000"/>
                </a:solidFill>
                <a:effectLst/>
                <a:latin typeface="Ink Free" panose="03080402000500000000" pitchFamily="66" charset="0"/>
                <a:ea typeface="Calibri" panose="020F0502020204030204" pitchFamily="34" charset="0"/>
                <a:cs typeface="Times New Roman" panose="02020603050405020304" pitchFamily="18" charset="0"/>
              </a:rPr>
              <a:t>T</a:t>
            </a:r>
            <a:r>
              <a:rPr lang="ro-RO" sz="16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E</a:t>
            </a:r>
            <a:r>
              <a:rPr lang="ro-RO" sz="1600" b="1" dirty="0">
                <a:solidFill>
                  <a:srgbClr val="CC0099"/>
                </a:solidFill>
                <a:effectLst/>
                <a:latin typeface="Ink Free" panose="03080402000500000000" pitchFamily="66" charset="0"/>
                <a:ea typeface="Calibri" panose="020F0502020204030204" pitchFamily="34" charset="0"/>
                <a:cs typeface="Times New Roman" panose="02020603050405020304" pitchFamily="18" charset="0"/>
              </a:rPr>
              <a:t>P</a:t>
            </a:r>
            <a:r>
              <a:rPr lang="ro-RO" sz="1600" b="1" dirty="0">
                <a:effectLst/>
                <a:latin typeface="Ink Free" panose="03080402000500000000" pitchFamily="66" charset="0"/>
                <a:ea typeface="Calibri" panose="020F0502020204030204" pitchFamily="34" charset="0"/>
                <a:cs typeface="Times New Roman" panose="02020603050405020304" pitchFamily="18" charset="0"/>
              </a:rPr>
              <a:t> </a:t>
            </a:r>
            <a:endParaRPr lang="ro-RO"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o-RO" sz="1600" b="1" dirty="0">
                <a:effectLst/>
                <a:latin typeface="Ink Free" panose="03080402000500000000" pitchFamily="66" charset="0"/>
                <a:ea typeface="Calibri" panose="020F0502020204030204" pitchFamily="34" charset="0"/>
                <a:cs typeface="Times New Roman" panose="02020603050405020304" pitchFamily="18" charset="0"/>
              </a:rPr>
              <a:t>PE INTERNET</a:t>
            </a:r>
            <a:endParaRPr lang="ro-RO"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Dreptunghi 9">
            <a:extLst>
              <a:ext uri="{FF2B5EF4-FFF2-40B4-BE49-F238E27FC236}">
                <a16:creationId xmlns:a16="http://schemas.microsoft.com/office/drawing/2014/main" id="{4C92F978-5600-481E-9862-912D532BB841}"/>
              </a:ext>
            </a:extLst>
          </p:cNvPr>
          <p:cNvSpPr/>
          <p:nvPr/>
        </p:nvSpPr>
        <p:spPr>
          <a:xfrm>
            <a:off x="43230" y="2580752"/>
            <a:ext cx="2494037" cy="1200329"/>
          </a:xfrm>
          <a:prstGeom prst="rect">
            <a:avLst/>
          </a:prstGeom>
        </p:spPr>
        <p:txBody>
          <a:bodyPr wrap="square">
            <a:spAutoFit/>
          </a:bodyPr>
          <a:lstStyle/>
          <a:p>
            <a:pPr indent="449580"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Într-o lume din ce în ce mai conectată, în care mare parte din viață se desfășoară online, </a:t>
            </a:r>
            <a:r>
              <a:rPr lang="ro-RO" sz="1200" b="1" dirty="0">
                <a:latin typeface="Calibri" panose="020F0502020204030204" pitchFamily="34" charset="0"/>
                <a:ea typeface="Calibri" panose="020F0502020204030204" pitchFamily="34" charset="0"/>
                <a:cs typeface="Times New Roman" panose="02020603050405020304" pitchFamily="18" charset="0"/>
              </a:rPr>
              <a:t>este important să fim mereu la curent cu potențialele pericole care există în acest spațiu virtual.</a:t>
            </a:r>
          </a:p>
        </p:txBody>
      </p:sp>
      <p:sp>
        <p:nvSpPr>
          <p:cNvPr id="11" name="Dreptunghi 10">
            <a:extLst>
              <a:ext uri="{FF2B5EF4-FFF2-40B4-BE49-F238E27FC236}">
                <a16:creationId xmlns:a16="http://schemas.microsoft.com/office/drawing/2014/main" id="{6839C6BB-AA07-4603-996B-FCCF7BFD63EA}"/>
              </a:ext>
            </a:extLst>
          </p:cNvPr>
          <p:cNvSpPr/>
          <p:nvPr/>
        </p:nvSpPr>
        <p:spPr>
          <a:xfrm>
            <a:off x="91383" y="3671432"/>
            <a:ext cx="2494037" cy="2308324"/>
          </a:xfrm>
          <a:prstGeom prst="rect">
            <a:avLst/>
          </a:prstGeom>
        </p:spPr>
        <p:txBody>
          <a:bodyPr wrap="square">
            <a:spAutoFit/>
          </a:bodyPr>
          <a:lstStyle/>
          <a:p>
            <a:pPr indent="449580"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Când este folosit în mod corect, internetul are un potențial uriaș de a lărgi orizonturile și de a stimula creativitatea oricui.   </a:t>
            </a:r>
          </a:p>
          <a:p>
            <a:pPr indent="449580"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Un click greșit însă, ne poate pune în mare pericol, atunci când nu conștientizăm riscurile. Internetul poate fi un loc crud și neiertător când intră în peisaj personajele rău intenționate, iar copiii sunt mai vulnerabili în fața pericolelor din mediul online.</a:t>
            </a:r>
            <a:endParaRPr lang="ro-RO"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Imagine 11">
            <a:extLst>
              <a:ext uri="{FF2B5EF4-FFF2-40B4-BE49-F238E27FC236}">
                <a16:creationId xmlns:a16="http://schemas.microsoft.com/office/drawing/2014/main" id="{D7D10071-A6E5-4DD8-B0B8-2C756042AA6B}"/>
              </a:ext>
            </a:extLst>
          </p:cNvPr>
          <p:cNvPicPr>
            <a:picLocks noChangeAspect="1"/>
          </p:cNvPicPr>
          <p:nvPr/>
        </p:nvPicPr>
        <p:blipFill>
          <a:blip r:embed="rId3"/>
          <a:stretch>
            <a:fillRect/>
          </a:stretch>
        </p:blipFill>
        <p:spPr>
          <a:xfrm>
            <a:off x="91383" y="6056170"/>
            <a:ext cx="2494037" cy="1632858"/>
          </a:xfrm>
          <a:prstGeom prst="rect">
            <a:avLst/>
          </a:prstGeom>
        </p:spPr>
      </p:pic>
      <p:pic>
        <p:nvPicPr>
          <p:cNvPr id="17" name="Picture 3">
            <a:extLst>
              <a:ext uri="{FF2B5EF4-FFF2-40B4-BE49-F238E27FC236}">
                <a16:creationId xmlns:a16="http://schemas.microsoft.com/office/drawing/2014/main" id="{396F6989-B290-4CEC-91DD-F209ACDACCBB}"/>
              </a:ext>
            </a:extLst>
          </p:cNvPr>
          <p:cNvPicPr>
            <a:picLocks noChangeAspect="1"/>
          </p:cNvPicPr>
          <p:nvPr/>
        </p:nvPicPr>
        <p:blipFill>
          <a:blip r:embed="rId4"/>
          <a:stretch>
            <a:fillRect/>
          </a:stretch>
        </p:blipFill>
        <p:spPr>
          <a:xfrm>
            <a:off x="2550857" y="2452057"/>
            <a:ext cx="1949082" cy="1149800"/>
          </a:xfrm>
          <a:prstGeom prst="rect">
            <a:avLst/>
          </a:prstGeom>
        </p:spPr>
      </p:pic>
      <p:sp>
        <p:nvSpPr>
          <p:cNvPr id="19" name="Dreptunghi 18">
            <a:extLst>
              <a:ext uri="{FF2B5EF4-FFF2-40B4-BE49-F238E27FC236}">
                <a16:creationId xmlns:a16="http://schemas.microsoft.com/office/drawing/2014/main" id="{B9AA048B-7014-439A-91B5-7681BBFD3B05}"/>
              </a:ext>
            </a:extLst>
          </p:cNvPr>
          <p:cNvSpPr/>
          <p:nvPr/>
        </p:nvSpPr>
        <p:spPr>
          <a:xfrm>
            <a:off x="16776" y="7921710"/>
            <a:ext cx="2721429" cy="2123658"/>
          </a:xfrm>
          <a:prstGeom prst="rect">
            <a:avLst/>
          </a:prstGeom>
        </p:spPr>
        <p:txBody>
          <a:bodyPr wrap="square">
            <a:spAutoFit/>
          </a:bodyPr>
          <a:lstStyle/>
          <a:p>
            <a:pPr indent="449580"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Copiii învață:</a:t>
            </a: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să distribuie prudent informații</a:t>
            </a: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ce au voie să distribuie și cu cine</a:t>
            </a: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să nu se lase păcăliți online</a:t>
            </a: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să deosebească realul de fals</a:t>
            </a: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cum să-și securizeze secretele</a:t>
            </a: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cum să fie amabili pentru a descuraja bullying-</a:t>
            </a:r>
            <a:r>
              <a:rPr lang="ro-RO" sz="1200" b="1" dirty="0" err="1">
                <a:latin typeface="Times New Roman" panose="02020603050405020304" pitchFamily="18" charset="0"/>
                <a:ea typeface="Calibri" panose="020F0502020204030204" pitchFamily="34" charset="0"/>
                <a:cs typeface="Times New Roman" panose="02020603050405020304" pitchFamily="18" charset="0"/>
              </a:rPr>
              <a:t>ul</a:t>
            </a:r>
            <a:endParaRPr lang="ro-RO" sz="12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să fie curajoși și deschiși</a:t>
            </a:r>
          </a:p>
          <a:p>
            <a:pPr marL="342900" lvl="0" indent="-342900" algn="just">
              <a:spcAft>
                <a:spcPts val="0"/>
              </a:spcAft>
              <a:buFont typeface="Symbol" panose="05050102010706020507" pitchFamily="18" charset="2"/>
              <a:buBlip>
                <a:blip r:embed="rId5"/>
              </a:buBlip>
            </a:pPr>
            <a:r>
              <a:rPr lang="ro-RO" sz="1200" b="1" dirty="0">
                <a:latin typeface="Times New Roman" panose="02020603050405020304" pitchFamily="18" charset="0"/>
                <a:ea typeface="Calibri" panose="020F0502020204030204" pitchFamily="34" charset="0"/>
                <a:cs typeface="Times New Roman" panose="02020603050405020304" pitchFamily="18" charset="0"/>
              </a:rPr>
              <a:t>să întrebe un adult când întâlnesc ceva suspect pe internet</a:t>
            </a:r>
            <a:endParaRPr lang="ro-RO"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Dreptunghi 19">
            <a:extLst>
              <a:ext uri="{FF2B5EF4-FFF2-40B4-BE49-F238E27FC236}">
                <a16:creationId xmlns:a16="http://schemas.microsoft.com/office/drawing/2014/main" id="{1D6FE707-BB42-40B8-82CA-6F122E9FAD70}"/>
              </a:ext>
            </a:extLst>
          </p:cNvPr>
          <p:cNvSpPr/>
          <p:nvPr/>
        </p:nvSpPr>
        <p:spPr>
          <a:xfrm>
            <a:off x="2861193" y="4028557"/>
            <a:ext cx="1666867" cy="461665"/>
          </a:xfrm>
          <a:prstGeom prst="rect">
            <a:avLst/>
          </a:prstGeom>
        </p:spPr>
        <p:txBody>
          <a:bodyPr wrap="none">
            <a:spAutoFit/>
          </a:bodyPr>
          <a:lstStyle/>
          <a:p>
            <a:pPr algn="ctr">
              <a:spcAft>
                <a:spcPts val="0"/>
              </a:spcAft>
            </a:pPr>
            <a:r>
              <a:rPr lang="ro-RO" sz="1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Siguranța începe </a:t>
            </a:r>
          </a:p>
          <a:p>
            <a:pPr algn="ctr">
              <a:spcAft>
                <a:spcPts val="0"/>
              </a:spcAft>
            </a:pPr>
            <a:r>
              <a:rPr lang="ro-RO" sz="1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cu o parolă!</a:t>
            </a:r>
            <a:endParaRPr lang="ro-RO" sz="1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3050103" y="7095754"/>
            <a:ext cx="1510079" cy="1352309"/>
          </a:xfrm>
          <a:prstGeom prst="rect">
            <a:avLst/>
          </a:prstGeom>
        </p:spPr>
      </p:pic>
      <p:sp>
        <p:nvSpPr>
          <p:cNvPr id="13" name="Rectangle 12"/>
          <p:cNvSpPr/>
          <p:nvPr/>
        </p:nvSpPr>
        <p:spPr>
          <a:xfrm>
            <a:off x="2603170" y="4657791"/>
            <a:ext cx="2213648" cy="2308324"/>
          </a:xfrm>
          <a:prstGeom prst="rect">
            <a:avLst/>
          </a:prstGeom>
        </p:spPr>
        <p:txBody>
          <a:bodyPr wrap="square">
            <a:spAutoFit/>
          </a:bodyPr>
          <a:lstStyle/>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O </a:t>
            </a:r>
            <a:r>
              <a:rPr lang="ro-RO" sz="1200" b="1" u="sng" dirty="0">
                <a:solidFill>
                  <a:srgbClr val="009900"/>
                </a:solidFill>
                <a:latin typeface="Times New Roman" panose="02020603050405020304" pitchFamily="18" charset="0"/>
                <a:ea typeface="Calibri" panose="020F0502020204030204" pitchFamily="34" charset="0"/>
                <a:cs typeface="Times New Roman" panose="02020603050405020304" pitchFamily="18" charset="0"/>
              </a:rPr>
              <a:t>parolă puternică</a:t>
            </a:r>
            <a:r>
              <a:rPr lang="ro-RO" sz="1200" b="1" dirty="0">
                <a:latin typeface="Times New Roman" panose="02020603050405020304" pitchFamily="18" charset="0"/>
                <a:ea typeface="Calibri" panose="020F0502020204030204" pitchFamily="34" charset="0"/>
                <a:cs typeface="Times New Roman" panose="02020603050405020304" pitchFamily="18" charset="0"/>
              </a:rPr>
              <a:t>:</a:t>
            </a:r>
            <a:endParaRPr lang="ro-RO" sz="1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este formată din cel puțin 8 caractere</a:t>
            </a:r>
            <a:endParaRPr lang="ro-RO" sz="1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reprezintă combinații între litere (majuscule și litere mici) și simboluri</a:t>
            </a:r>
            <a:endParaRPr lang="ro-RO" sz="1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nu conține informații personale (nume, adresă, număr de telefon, CNP, data nașterii)</a:t>
            </a:r>
            <a:endParaRPr lang="ro-RO" sz="1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nu trebuie comunicată nimănui</a:t>
            </a:r>
            <a:endParaRPr lang="ro-RO"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321560" y="11334899"/>
            <a:ext cx="2967164" cy="400110"/>
          </a:xfrm>
          <a:prstGeom prst="rect">
            <a:avLst/>
          </a:prstGeom>
        </p:spPr>
        <p:txBody>
          <a:bodyPr wrap="square">
            <a:spAutoFit/>
          </a:bodyPr>
          <a:lstStyle/>
          <a:p>
            <a:pPr algn="ctr">
              <a:spcAft>
                <a:spcPts val="0"/>
              </a:spcAft>
            </a:pPr>
            <a:r>
              <a:rPr lang="ro-RO" sz="1000" b="1" dirty="0">
                <a:latin typeface="Arial Black" panose="020B0A04020102020204" pitchFamily="34" charset="0"/>
                <a:ea typeface="Calibri" panose="020F0502020204030204" pitchFamily="34" charset="0"/>
                <a:cs typeface="Times New Roman" panose="02020603050405020304" pitchFamily="18" charset="0"/>
              </a:rPr>
              <a:t>Accesați </a:t>
            </a:r>
          </a:p>
          <a:p>
            <a:pPr>
              <a:spcAft>
                <a:spcPts val="0"/>
              </a:spcAft>
            </a:pPr>
            <a:r>
              <a:rPr lang="ro-RO" sz="1000" b="1" u="sng" dirty="0">
                <a:solidFill>
                  <a:srgbClr val="0563C1"/>
                </a:solidFill>
                <a:latin typeface="Arial Black" panose="020B0A04020102020204" pitchFamily="34" charset="0"/>
                <a:ea typeface="Calibri" panose="020F0502020204030204" pitchFamily="34" charset="0"/>
                <a:cs typeface="Times New Roman" panose="02020603050405020304" pitchFamily="18" charset="0"/>
                <a:hlinkClick r:id="rId7"/>
              </a:rPr>
              <a:t>https://adfaber.org/eroii-internetului/</a:t>
            </a:r>
            <a:endParaRPr lang="ro-RO" sz="10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787365" y="8616485"/>
            <a:ext cx="2016469" cy="2646878"/>
          </a:xfrm>
          <a:prstGeom prst="rect">
            <a:avLst/>
          </a:prstGeom>
        </p:spPr>
        <p:txBody>
          <a:bodyPr wrap="square">
            <a:spAutoFit/>
          </a:bodyPr>
          <a:lstStyle/>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 </a:t>
            </a:r>
            <a:r>
              <a:rPr lang="ro-RO" sz="1200" b="1" u="sng" dirty="0">
                <a:solidFill>
                  <a:srgbClr val="009900"/>
                </a:solidFill>
                <a:latin typeface="Times New Roman" panose="02020603050405020304" pitchFamily="18" charset="0"/>
                <a:ea typeface="Calibri" panose="020F0502020204030204" pitchFamily="34" charset="0"/>
                <a:cs typeface="Times New Roman" panose="02020603050405020304" pitchFamily="18" charset="0"/>
              </a:rPr>
              <a:t>Amprenta digitală</a:t>
            </a:r>
            <a:endParaRPr lang="ro-RO" sz="1200" b="1" u="sng" dirty="0">
              <a:solidFill>
                <a:srgbClr val="0099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like-uri, comentarii, fotografii, înregistrări</a:t>
            </a:r>
            <a:endParaRPr lang="ro-RO" sz="1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ne reprezintă online</a:t>
            </a:r>
            <a:endParaRPr lang="ro-RO" sz="1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ne afectează </a:t>
            </a:r>
            <a:r>
              <a:rPr lang="ro-RO" sz="1200" b="1" u="sng" dirty="0">
                <a:solidFill>
                  <a:srgbClr val="009900"/>
                </a:solidFill>
                <a:latin typeface="Times New Roman" panose="02020603050405020304" pitchFamily="18" charset="0"/>
                <a:ea typeface="Calibri" panose="020F0502020204030204" pitchFamily="34" charset="0"/>
                <a:cs typeface="Times New Roman" panose="02020603050405020304" pitchFamily="18" charset="0"/>
              </a:rPr>
              <a:t>reputația</a:t>
            </a:r>
            <a:r>
              <a:rPr lang="ro-RO" sz="1200" b="1" dirty="0">
                <a:latin typeface="Times New Roman" panose="02020603050405020304" pitchFamily="18" charset="0"/>
                <a:ea typeface="Calibri" panose="020F0502020204030204" pitchFamily="34" charset="0"/>
                <a:cs typeface="Times New Roman" panose="02020603050405020304" pitchFamily="18" charset="0"/>
              </a:rPr>
              <a:t> (ceea ce cred oamenii despre noi)</a:t>
            </a:r>
          </a:p>
          <a:p>
            <a:pPr marL="342900" lvl="0" indent="-342900" algn="just">
              <a:spcAft>
                <a:spcPts val="0"/>
              </a:spcAft>
              <a:buFont typeface="Wingdings" panose="05000000000000000000" pitchFamily="2" charset="2"/>
              <a:buChar char=""/>
            </a:pPr>
            <a:r>
              <a:rPr lang="ro-RO" sz="1200" b="1" dirty="0">
                <a:latin typeface="Times New Roman" panose="02020603050405020304" pitchFamily="18" charset="0"/>
                <a:ea typeface="Calibri" panose="020F0502020204030204" pitchFamily="34" charset="0"/>
                <a:cs typeface="Times New Roman" panose="02020603050405020304" pitchFamily="18" charset="0"/>
              </a:rPr>
              <a:t>o putem oferi cuiva atunci când îi împărtășim parola</a:t>
            </a:r>
          </a:p>
          <a:p>
            <a:pPr marL="342900" lvl="0" indent="-342900" algn="just">
              <a:spcAft>
                <a:spcPts val="0"/>
              </a:spcAft>
              <a:buFont typeface="Wingdings" panose="05000000000000000000" pitchFamily="2" charset="2"/>
              <a:buChar char=""/>
            </a:pPr>
            <a:endParaRPr lang="ro-RO"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0"/>
              </a:spcAft>
            </a:pPr>
            <a:endParaRPr lang="ro-RO"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IMPORTANT!!!</a:t>
            </a:r>
          </a:p>
          <a:p>
            <a:pPr lvl="0" algn="just">
              <a:spcAft>
                <a:spcPts val="0"/>
              </a:spcAft>
            </a:pPr>
            <a:r>
              <a:rPr lang="ro-RO" sz="10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Nu împărtășiți parolele!!!!</a:t>
            </a:r>
            <a:endParaRPr lang="ro-RO" sz="1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803834" y="4513852"/>
            <a:ext cx="2054166" cy="1754326"/>
          </a:xfrm>
          <a:prstGeom prst="rect">
            <a:avLst/>
          </a:prstGeom>
        </p:spPr>
        <p:txBody>
          <a:bodyPr wrap="square">
            <a:spAutoFit/>
          </a:bodyPr>
          <a:lstStyle/>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ȘULCĂ (SÎRBU) Roberto</a:t>
            </a: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PANĂ Delia Maria </a:t>
            </a: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ȘERBAN Alexia Maria </a:t>
            </a: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PĂUNA Beatrice </a:t>
            </a: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ENACHE Elisa Rebeca </a:t>
            </a: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LĂZĂROIU Ayan Nicolas</a:t>
            </a: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o-RO" sz="1200" b="1" dirty="0">
                <a:latin typeface="Times New Roman" panose="02020603050405020304" pitchFamily="18" charset="0"/>
                <a:ea typeface="Calibri" panose="020F0502020204030204" pitchFamily="34" charset="0"/>
                <a:cs typeface="Times New Roman" panose="02020603050405020304" pitchFamily="18" charset="0"/>
              </a:rPr>
              <a:t>COMAN Anastasia </a:t>
            </a:r>
          </a:p>
          <a:p>
            <a:pPr algn="just">
              <a:spcAft>
                <a:spcPts val="0"/>
              </a:spcAft>
            </a:pP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Coordonator, </a:t>
            </a:r>
          </a:p>
          <a:p>
            <a:pPr algn="just">
              <a:spcAft>
                <a:spcPts val="0"/>
              </a:spcAft>
            </a:pP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prof. </a:t>
            </a:r>
            <a:r>
              <a:rPr lang="ro-RO" sz="1200" b="1" dirty="0">
                <a:solidFill>
                  <a:srgbClr val="6600FF"/>
                </a:solidFill>
                <a:effectLst/>
                <a:latin typeface="Times New Roman" panose="02020603050405020304" pitchFamily="18" charset="0"/>
                <a:ea typeface="Calibri" panose="020F0502020204030204" pitchFamily="34" charset="0"/>
                <a:cs typeface="Times New Roman" panose="02020603050405020304" pitchFamily="18" charset="0"/>
              </a:rPr>
              <a:t>JANȚĂ Florentina</a:t>
            </a:r>
            <a:endParaRPr lang="ro-RO" sz="1200"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8"/>
          <a:stretch>
            <a:fillRect/>
          </a:stretch>
        </p:blipFill>
        <p:spPr>
          <a:xfrm>
            <a:off x="4865914" y="2580752"/>
            <a:ext cx="1864605" cy="1703575"/>
          </a:xfrm>
          <a:prstGeom prst="rect">
            <a:avLst/>
          </a:prstGeom>
        </p:spPr>
      </p:pic>
      <p:pic>
        <p:nvPicPr>
          <p:cNvPr id="21" name="Picture 20"/>
          <p:cNvPicPr>
            <a:picLocks noChangeAspect="1"/>
          </p:cNvPicPr>
          <p:nvPr/>
        </p:nvPicPr>
        <p:blipFill>
          <a:blip r:embed="rId9"/>
          <a:stretch>
            <a:fillRect/>
          </a:stretch>
        </p:blipFill>
        <p:spPr>
          <a:xfrm>
            <a:off x="4879779" y="6323825"/>
            <a:ext cx="1747793" cy="2233366"/>
          </a:xfrm>
          <a:prstGeom prst="rect">
            <a:avLst/>
          </a:prstGeom>
        </p:spPr>
      </p:pic>
      <p:sp>
        <p:nvSpPr>
          <p:cNvPr id="22" name="Rectangle 21"/>
          <p:cNvSpPr/>
          <p:nvPr/>
        </p:nvSpPr>
        <p:spPr>
          <a:xfrm>
            <a:off x="4879780" y="8619174"/>
            <a:ext cx="1978220" cy="461665"/>
          </a:xfrm>
          <a:prstGeom prst="rect">
            <a:avLst/>
          </a:prstGeom>
        </p:spPr>
        <p:txBody>
          <a:bodyPr wrap="square">
            <a:spAutoFit/>
          </a:bodyPr>
          <a:lstStyle/>
          <a:p>
            <a:r>
              <a:rPr lang="ro-RO" sz="1200" b="1" dirty="0">
                <a:latin typeface="Times New Roman" panose="02020603050405020304" pitchFamily="18" charset="0"/>
                <a:ea typeface="Calibri" panose="020F0502020204030204" pitchFamily="34" charset="0"/>
                <a:cs typeface="Times New Roman" panose="02020603050405020304" pitchFamily="18" charset="0"/>
              </a:rPr>
              <a:t>Copiii fericiți sunt copiii care se simt în siguranță.</a:t>
            </a:r>
            <a:endParaRPr lang="ro-RO" sz="12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4803834" y="10970170"/>
            <a:ext cx="1978220" cy="461665"/>
          </a:xfrm>
          <a:prstGeom prst="rect">
            <a:avLst/>
          </a:prstGeom>
        </p:spPr>
        <p:txBody>
          <a:bodyPr wrap="square">
            <a:spAutoFit/>
          </a:bodyPr>
          <a:lstStyle/>
          <a:p>
            <a:pPr algn="ctr"/>
            <a:r>
              <a:rPr lang="ro-RO" sz="1200" b="1" dirty="0">
                <a:latin typeface="Times New Roman" panose="02020603050405020304" pitchFamily="18" charset="0"/>
                <a:ea typeface="Calibri" panose="020F0502020204030204" pitchFamily="34" charset="0"/>
                <a:cs typeface="Times New Roman" panose="02020603050405020304" pitchFamily="18" charset="0"/>
              </a:rPr>
              <a:t>Dorim să facem o lume mai bună în mediul online.</a:t>
            </a:r>
            <a:endParaRPr lang="ro-RO" sz="1200" b="1"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10"/>
          <a:stretch>
            <a:fillRect/>
          </a:stretch>
        </p:blipFill>
        <p:spPr>
          <a:xfrm>
            <a:off x="456095" y="10045368"/>
            <a:ext cx="1764611" cy="1599474"/>
          </a:xfrm>
          <a:prstGeom prst="rect">
            <a:avLst/>
          </a:prstGeom>
        </p:spPr>
      </p:pic>
      <p:pic>
        <p:nvPicPr>
          <p:cNvPr id="26" name="Picture 25"/>
          <p:cNvPicPr>
            <a:picLocks noChangeAspect="1"/>
          </p:cNvPicPr>
          <p:nvPr/>
        </p:nvPicPr>
        <p:blipFill>
          <a:blip r:embed="rId11"/>
          <a:stretch>
            <a:fillRect/>
          </a:stretch>
        </p:blipFill>
        <p:spPr>
          <a:xfrm>
            <a:off x="4803834" y="9220175"/>
            <a:ext cx="1979493" cy="1367614"/>
          </a:xfrm>
          <a:prstGeom prst="rect">
            <a:avLst/>
          </a:prstGeom>
        </p:spPr>
      </p:pic>
      <p:pic>
        <p:nvPicPr>
          <p:cNvPr id="28" name="Picture 27"/>
          <p:cNvPicPr>
            <a:picLocks noChangeAspect="1"/>
          </p:cNvPicPr>
          <p:nvPr/>
        </p:nvPicPr>
        <p:blipFill>
          <a:blip r:embed="rId12"/>
          <a:stretch>
            <a:fillRect/>
          </a:stretch>
        </p:blipFill>
        <p:spPr>
          <a:xfrm>
            <a:off x="2947164" y="102137"/>
            <a:ext cx="848435" cy="783997"/>
          </a:xfrm>
          <a:prstGeom prst="rect">
            <a:avLst/>
          </a:prstGeom>
        </p:spPr>
      </p:pic>
      <p:sp>
        <p:nvSpPr>
          <p:cNvPr id="3" name="CasetăText 2">
            <a:extLst>
              <a:ext uri="{FF2B5EF4-FFF2-40B4-BE49-F238E27FC236}">
                <a16:creationId xmlns:a16="http://schemas.microsoft.com/office/drawing/2014/main" id="{D0A869B9-EF66-476D-9EF9-557D0236AA87}"/>
              </a:ext>
            </a:extLst>
          </p:cNvPr>
          <p:cNvSpPr txBox="1"/>
          <p:nvPr/>
        </p:nvSpPr>
        <p:spPr>
          <a:xfrm>
            <a:off x="2073642" y="11806545"/>
            <a:ext cx="4147479" cy="307777"/>
          </a:xfrm>
          <a:prstGeom prst="rect">
            <a:avLst/>
          </a:prstGeom>
          <a:noFill/>
        </p:spPr>
        <p:txBody>
          <a:bodyPr wrap="square" rtlCol="0">
            <a:spAutoFit/>
          </a:bodyPr>
          <a:lstStyle/>
          <a:p>
            <a:r>
              <a:rPr lang="ro-RO" sz="1400" b="1" dirty="0">
                <a:latin typeface="Times New Roman" panose="02020603050405020304" pitchFamily="18" charset="0"/>
                <a:cs typeface="Times New Roman" panose="02020603050405020304" pitchFamily="18" charset="0"/>
              </a:rPr>
              <a:t>Mesaj pentru elevi, cadre didactice, părinți</a:t>
            </a:r>
          </a:p>
        </p:txBody>
      </p:sp>
    </p:spTree>
    <p:extLst>
      <p:ext uri="{BB962C8B-B14F-4D97-AF65-F5344CB8AC3E}">
        <p14:creationId xmlns:p14="http://schemas.microsoft.com/office/powerpoint/2010/main" val="911181081"/>
      </p:ext>
    </p:extLst>
  </p:cSld>
  <p:clrMapOvr>
    <a:masterClrMapping/>
  </p:clrMapOvr>
</p:sld>
</file>

<file path=ppt/theme/theme1.xml><?xml version="1.0" encoding="utf-8"?>
<a:theme xmlns:a="http://schemas.openxmlformats.org/drawingml/2006/main" name="Temă Office">
  <a:themeElements>
    <a:clrScheme name="Temă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ă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TotalTime>
  <Words>343</Words>
  <Application>Microsoft Office PowerPoint</Application>
  <PresentationFormat>Ecran lat</PresentationFormat>
  <Paragraphs>51</Paragraphs>
  <Slides>1</Slides>
  <Notes>0</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1</vt:i4>
      </vt:variant>
    </vt:vector>
  </HeadingPairs>
  <TitlesOfParts>
    <vt:vector size="11" baseType="lpstr">
      <vt:lpstr>Arial</vt:lpstr>
      <vt:lpstr>Arial Black</vt:lpstr>
      <vt:lpstr>Calibri</vt:lpstr>
      <vt:lpstr>Calibri Light</vt:lpstr>
      <vt:lpstr>Ink Free</vt:lpstr>
      <vt:lpstr>Segoe UI Black</vt:lpstr>
      <vt:lpstr>Symbol</vt:lpstr>
      <vt:lpstr>Times New Roman</vt:lpstr>
      <vt:lpstr>Wingdings</vt:lpstr>
      <vt:lpstr>Temă Office</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Lovisteanu Mariana</dc:creator>
  <cp:lastModifiedBy>Lovisteanu Mariana</cp:lastModifiedBy>
  <cp:revision>18</cp:revision>
  <dcterms:created xsi:type="dcterms:W3CDTF">2023-03-28T08:02:24Z</dcterms:created>
  <dcterms:modified xsi:type="dcterms:W3CDTF">2023-03-30T09:00:46Z</dcterms:modified>
</cp:coreProperties>
</file>